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76" r:id="rId3"/>
    <p:sldId id="277" r:id="rId4"/>
    <p:sldId id="283" r:id="rId5"/>
    <p:sldId id="282" r:id="rId6"/>
    <p:sldId id="281" r:id="rId7"/>
    <p:sldId id="280" r:id="rId8"/>
    <p:sldId id="279" r:id="rId9"/>
    <p:sldId id="278" r:id="rId10"/>
    <p:sldId id="290" r:id="rId11"/>
    <p:sldId id="289" r:id="rId12"/>
    <p:sldId id="288" r:id="rId13"/>
    <p:sldId id="287" r:id="rId14"/>
    <p:sldId id="286" r:id="rId15"/>
    <p:sldId id="285" r:id="rId16"/>
    <p:sldId id="284" r:id="rId17"/>
    <p:sldId id="291" r:id="rId1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5670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8899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0404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7037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616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23554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198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8441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4732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2453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332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8530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3111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0277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8675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4121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25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FCAF0-ED77-443F-9BF0-B5664686AECA}" type="datetimeFigureOut">
              <a:rPr lang="es-CO" smtClean="0"/>
              <a:t>23/03/2018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8D635-7885-4E8C-8E44-3C57BBC3171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9644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62152" y="91085"/>
            <a:ext cx="1106739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500" b="1" dirty="0" smtClean="0">
                <a:solidFill>
                  <a:srgbClr val="FF0000"/>
                </a:solidFill>
              </a:rPr>
              <a:t>BD II</a:t>
            </a:r>
          </a:p>
          <a:p>
            <a:pPr algn="ctr"/>
            <a:r>
              <a:rPr lang="es-CO" sz="3500" b="1" dirty="0" smtClean="0">
                <a:solidFill>
                  <a:srgbClr val="FF0000"/>
                </a:solidFill>
              </a:rPr>
              <a:t>a. Insertar registros con valores de otra tabla </a:t>
            </a:r>
          </a:p>
          <a:p>
            <a:pPr algn="ctr"/>
            <a:r>
              <a:rPr lang="es-CO" sz="3500" b="1" dirty="0" smtClean="0">
                <a:solidFill>
                  <a:schemeClr val="bg1"/>
                </a:solidFill>
              </a:rPr>
              <a:t>(Insert – </a:t>
            </a:r>
            <a:r>
              <a:rPr lang="es-CO" sz="3500" b="1" dirty="0">
                <a:solidFill>
                  <a:schemeClr val="bg1"/>
                </a:solidFill>
              </a:rPr>
              <a:t>S</a:t>
            </a:r>
            <a:r>
              <a:rPr lang="es-CO" sz="3500" b="1" dirty="0" smtClean="0">
                <a:solidFill>
                  <a:schemeClr val="bg1"/>
                </a:solidFill>
              </a:rPr>
              <a:t>elect- Join)</a:t>
            </a:r>
          </a:p>
          <a:p>
            <a:pPr algn="ctr"/>
            <a:r>
              <a:rPr lang="es-CO" sz="3500" b="1" dirty="0" smtClean="0">
                <a:solidFill>
                  <a:srgbClr val="FF0000"/>
                </a:solidFill>
              </a:rPr>
              <a:t>b. Actualizar datos con valores de otra tabla </a:t>
            </a:r>
          </a:p>
          <a:p>
            <a:pPr algn="ctr"/>
            <a:r>
              <a:rPr lang="es-CO" sz="3500" b="1" dirty="0" smtClean="0">
                <a:solidFill>
                  <a:schemeClr val="bg1"/>
                </a:solidFill>
              </a:rPr>
              <a:t>(Update)</a:t>
            </a:r>
          </a:p>
          <a:p>
            <a:pPr algn="ctr"/>
            <a:r>
              <a:rPr lang="es-CO" sz="3500" b="1" dirty="0" smtClean="0">
                <a:solidFill>
                  <a:srgbClr val="FF0000"/>
                </a:solidFill>
              </a:rPr>
              <a:t>c. Actualización en cascada </a:t>
            </a:r>
          </a:p>
          <a:p>
            <a:pPr algn="ctr"/>
            <a:r>
              <a:rPr lang="es-CO" sz="3500" b="1" dirty="0" smtClean="0">
                <a:solidFill>
                  <a:schemeClr val="bg1"/>
                </a:solidFill>
              </a:rPr>
              <a:t>(Update – Join)</a:t>
            </a:r>
          </a:p>
          <a:p>
            <a:pPr algn="ctr"/>
            <a:r>
              <a:rPr lang="es-CO" sz="3500" b="1" dirty="0" smtClean="0">
                <a:solidFill>
                  <a:srgbClr val="FF0000"/>
                </a:solidFill>
              </a:rPr>
              <a:t>d. Borrar registros consultando otras tablas</a:t>
            </a:r>
            <a:r>
              <a:rPr lang="es-CO" sz="3500" dirty="0" smtClean="0"/>
              <a:t/>
            </a:r>
            <a:br>
              <a:rPr lang="es-CO" sz="3500" dirty="0" smtClean="0"/>
            </a:br>
            <a:r>
              <a:rPr lang="es-CO" sz="3500" b="1" dirty="0" smtClean="0">
                <a:solidFill>
                  <a:schemeClr val="bg1"/>
                </a:solidFill>
              </a:rPr>
              <a:t>(Delete – Join)</a:t>
            </a:r>
            <a:endParaRPr lang="es-CO" sz="3500" b="1" dirty="0">
              <a:solidFill>
                <a:schemeClr val="bg1"/>
              </a:solidFill>
            </a:endParaRPr>
          </a:p>
          <a:p>
            <a:pPr algn="ctr"/>
            <a:endParaRPr lang="es-CO" sz="3500" b="1" dirty="0">
              <a:solidFill>
                <a:schemeClr val="bg1"/>
              </a:solidFill>
            </a:endParaRPr>
          </a:p>
          <a:p>
            <a:pPr algn="ctr"/>
            <a:endParaRPr lang="es-CO" sz="3500" b="1" dirty="0">
              <a:solidFill>
                <a:schemeClr val="bg1"/>
              </a:solidFill>
            </a:endParaRPr>
          </a:p>
          <a:p>
            <a:pPr algn="ctr"/>
            <a:endParaRPr lang="es-CO" sz="35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42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372" y="326095"/>
            <a:ext cx="8713076" cy="59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8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350" y="266491"/>
            <a:ext cx="10826809" cy="595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9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92136" y="3626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2400" b="1" dirty="0" smtClean="0">
                <a:solidFill>
                  <a:schemeClr val="bg1"/>
                </a:solidFill>
              </a:rPr>
              <a:t>D. </a:t>
            </a:r>
            <a:r>
              <a:rPr lang="es-CO" sz="2400" b="1" dirty="0">
                <a:solidFill>
                  <a:schemeClr val="bg1"/>
                </a:solidFill>
              </a:rPr>
              <a:t>Borrar registros consultando otras tablas</a:t>
            </a:r>
            <a:br>
              <a:rPr lang="es-CO" sz="2400" b="1" dirty="0">
                <a:solidFill>
                  <a:schemeClr val="bg1"/>
                </a:solidFill>
              </a:rPr>
            </a:br>
            <a:r>
              <a:rPr lang="es-CO" sz="2400" b="1" dirty="0">
                <a:solidFill>
                  <a:srgbClr val="FF0000"/>
                </a:solidFill>
              </a:rPr>
              <a:t>(Delete – Join)</a:t>
            </a:r>
          </a:p>
        </p:txBody>
      </p:sp>
      <p:sp>
        <p:nvSpPr>
          <p:cNvPr id="3" name="Rectángulo 2"/>
          <p:cNvSpPr/>
          <p:nvPr/>
        </p:nvSpPr>
        <p:spPr>
          <a:xfrm>
            <a:off x="772418" y="1550615"/>
            <a:ext cx="763382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 smtClean="0">
                <a:solidFill>
                  <a:schemeClr val="bg1"/>
                </a:solidFill>
              </a:rPr>
              <a:t>Se puede hacer de dos formas:</a:t>
            </a:r>
          </a:p>
          <a:p>
            <a:pPr algn="ctr"/>
            <a:r>
              <a:rPr lang="es-CO" b="1" dirty="0" smtClean="0">
                <a:solidFill>
                  <a:schemeClr val="bg1"/>
                </a:solidFill>
              </a:rPr>
              <a:t>				1. Borrar los registros direccionando el código</a:t>
            </a:r>
          </a:p>
          <a:p>
            <a:pPr algn="ctr"/>
            <a:r>
              <a:rPr lang="es-CO" b="1" dirty="0" smtClean="0">
                <a:solidFill>
                  <a:srgbClr val="FF0000"/>
                </a:solidFill>
              </a:rPr>
              <a:t>Ejemplo:</a:t>
            </a:r>
          </a:p>
          <a:p>
            <a:pPr algn="ctr"/>
            <a:r>
              <a:rPr lang="es-CO" b="1" dirty="0" smtClean="0">
                <a:solidFill>
                  <a:srgbClr val="FF0000"/>
                </a:solidFill>
              </a:rPr>
              <a:t>		Delete </a:t>
            </a:r>
            <a:r>
              <a:rPr lang="es-CO" b="1" dirty="0" err="1" smtClean="0">
                <a:solidFill>
                  <a:srgbClr val="FF0000"/>
                </a:solidFill>
              </a:rPr>
              <a:t>from</a:t>
            </a:r>
            <a:r>
              <a:rPr lang="es-CO" b="1" dirty="0" smtClean="0">
                <a:solidFill>
                  <a:srgbClr val="FF0000"/>
                </a:solidFill>
              </a:rPr>
              <a:t> libro where código=1;</a:t>
            </a:r>
          </a:p>
          <a:p>
            <a:pPr algn="ctr"/>
            <a:endParaRPr lang="es-CO" b="1" dirty="0">
              <a:solidFill>
                <a:srgbClr val="FF0000"/>
              </a:solidFill>
            </a:endParaRPr>
          </a:p>
          <a:p>
            <a:pPr algn="ctr"/>
            <a:r>
              <a:rPr lang="es-CO" b="1" dirty="0" smtClean="0">
                <a:solidFill>
                  <a:schemeClr val="bg1"/>
                </a:solidFill>
              </a:rPr>
              <a:t>2. Realizar todo en un solo paso</a:t>
            </a:r>
            <a:endParaRPr lang="es-CO" b="1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136" y="3304941"/>
            <a:ext cx="7764416" cy="304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7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31126" y="394855"/>
            <a:ext cx="74572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dirty="0" smtClean="0">
                <a:solidFill>
                  <a:schemeClr val="bg1"/>
                </a:solidFill>
              </a:rPr>
              <a:t>E. </a:t>
            </a:r>
            <a:r>
              <a:rPr lang="es-CO" sz="2400" b="1" dirty="0">
                <a:solidFill>
                  <a:schemeClr val="bg1"/>
                </a:solidFill>
              </a:rPr>
              <a:t>Borrar registros buscando coincidencia en otras tablas</a:t>
            </a:r>
          </a:p>
          <a:p>
            <a:pPr algn="ctr"/>
            <a:r>
              <a:rPr lang="es-CO" sz="2400" b="1" dirty="0">
                <a:solidFill>
                  <a:srgbClr val="FF0000"/>
                </a:solidFill>
              </a:rPr>
              <a:t>(Delete – Join)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137316" y="1467488"/>
            <a:ext cx="89564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buAutoNum type="arabicPeriod"/>
            </a:pPr>
            <a:r>
              <a:rPr lang="es-CO" b="1" dirty="0" smtClean="0">
                <a:solidFill>
                  <a:schemeClr val="bg1"/>
                </a:solidFill>
              </a:rPr>
              <a:t>Teniendo las entidades canción y casadisquera</a:t>
            </a:r>
          </a:p>
          <a:p>
            <a:pPr marL="342900" indent="-342900" algn="ctr">
              <a:buAutoNum type="arabicPeriod"/>
            </a:pPr>
            <a:r>
              <a:rPr lang="es-CO" b="1" dirty="0" smtClean="0">
                <a:solidFill>
                  <a:schemeClr val="bg1"/>
                </a:solidFill>
              </a:rPr>
              <a:t>Busquemos eliminar todas las canciones cuyo código no exista en la tabla casadisquera</a:t>
            </a:r>
            <a:endParaRPr lang="es-CO" b="1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91" y="2085396"/>
            <a:ext cx="7502236" cy="441641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588334" y="3262746"/>
            <a:ext cx="12988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 smtClean="0">
                <a:solidFill>
                  <a:schemeClr val="bg1"/>
                </a:solidFill>
              </a:rPr>
              <a:t>Agregando dos registros en la tabla canción</a:t>
            </a:r>
            <a:endParaRPr lang="es-CO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48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161" y="589912"/>
            <a:ext cx="6234546" cy="17145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091000" y="220580"/>
            <a:ext cx="950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 smtClean="0">
                <a:solidFill>
                  <a:schemeClr val="bg1"/>
                </a:solidFill>
              </a:rPr>
              <a:t>Realizamos una consulta para verificar que códigos de la tabla canción no están en casadisquera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36602" y="2304412"/>
            <a:ext cx="6405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 smtClean="0">
                <a:solidFill>
                  <a:schemeClr val="bg1"/>
                </a:solidFill>
              </a:rPr>
              <a:t>O en el momento de realizar el </a:t>
            </a:r>
            <a:r>
              <a:rPr lang="es-CO" b="1" dirty="0" err="1" smtClean="0">
                <a:solidFill>
                  <a:schemeClr val="bg1"/>
                </a:solidFill>
              </a:rPr>
              <a:t>left</a:t>
            </a:r>
            <a:r>
              <a:rPr lang="es-CO" b="1" dirty="0" smtClean="0">
                <a:solidFill>
                  <a:schemeClr val="bg1"/>
                </a:solidFill>
              </a:rPr>
              <a:t> </a:t>
            </a:r>
            <a:r>
              <a:rPr lang="es-CO" b="1" dirty="0" err="1" smtClean="0">
                <a:solidFill>
                  <a:schemeClr val="bg1"/>
                </a:solidFill>
              </a:rPr>
              <a:t>join</a:t>
            </a:r>
            <a:r>
              <a:rPr lang="es-CO" b="1" dirty="0" smtClean="0">
                <a:solidFill>
                  <a:schemeClr val="bg1"/>
                </a:solidFill>
              </a:rPr>
              <a:t>, eliminamos los registros.</a:t>
            </a:r>
            <a:endParaRPr lang="es-CO" b="1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2673744"/>
            <a:ext cx="6678413" cy="414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2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46664" y="44576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2400" b="1" dirty="0" smtClean="0">
                <a:solidFill>
                  <a:schemeClr val="bg1"/>
                </a:solidFill>
              </a:rPr>
              <a:t>F. </a:t>
            </a:r>
            <a:r>
              <a:rPr lang="es-CO" sz="2400" b="1" dirty="0">
                <a:solidFill>
                  <a:schemeClr val="bg1"/>
                </a:solidFill>
              </a:rPr>
              <a:t>Borrar registros en cascada</a:t>
            </a:r>
          </a:p>
          <a:p>
            <a:pPr algn="ctr"/>
            <a:r>
              <a:rPr lang="es-CO" sz="2400" b="1" dirty="0">
                <a:solidFill>
                  <a:srgbClr val="FF0000"/>
                </a:solidFill>
              </a:rPr>
              <a:t>(Delete - Join)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516455" y="1276759"/>
            <a:ext cx="81200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 smtClean="0">
                <a:solidFill>
                  <a:schemeClr val="bg1"/>
                </a:solidFill>
              </a:rPr>
              <a:t>Siguiendo con el ejemplo de las tablas anteriores (canción – casadisquera)</a:t>
            </a:r>
          </a:p>
          <a:p>
            <a:pPr algn="ctr"/>
            <a:endParaRPr lang="es-CO" b="1" dirty="0">
              <a:solidFill>
                <a:schemeClr val="bg1"/>
              </a:solidFill>
            </a:endParaRPr>
          </a:p>
          <a:p>
            <a:pPr marL="342900" indent="-342900" algn="ctr">
              <a:buAutoNum type="arabicPeriod"/>
            </a:pPr>
            <a:r>
              <a:rPr lang="es-CO" b="1" dirty="0" smtClean="0">
                <a:solidFill>
                  <a:schemeClr val="bg1"/>
                </a:solidFill>
              </a:rPr>
              <a:t>Se puede borrar la información uno a uno los registros siguiendo condiciones.</a:t>
            </a:r>
          </a:p>
          <a:p>
            <a:pPr marL="342900" indent="-342900" algn="ctr">
              <a:buAutoNum type="arabicPeriod"/>
            </a:pPr>
            <a:r>
              <a:rPr lang="es-CO" b="1" dirty="0" smtClean="0">
                <a:solidFill>
                  <a:schemeClr val="bg1"/>
                </a:solidFill>
              </a:rPr>
              <a:t>Se puede borrar los registros requeridos a través de una sola consulta (cascada)</a:t>
            </a:r>
            <a:endParaRPr lang="es-CO" b="1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865" y="2628157"/>
            <a:ext cx="7751848" cy="396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370" y="594789"/>
            <a:ext cx="8817295" cy="551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9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493818" y="2556164"/>
            <a:ext cx="80321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000" b="1" dirty="0" smtClean="0">
                <a:solidFill>
                  <a:schemeClr val="bg1"/>
                </a:solidFill>
              </a:rPr>
              <a:t>GRACIAS POR SU ATENCIÓN</a:t>
            </a:r>
            <a:endParaRPr lang="es-CO" sz="5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36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987137" y="1400342"/>
            <a:ext cx="10546773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500" b="1" dirty="0" smtClean="0">
                <a:solidFill>
                  <a:srgbClr val="FF0000"/>
                </a:solidFill>
              </a:rPr>
              <a:t>BD II</a:t>
            </a:r>
          </a:p>
          <a:p>
            <a:pPr algn="ctr"/>
            <a:r>
              <a:rPr lang="es-CO" sz="3500" dirty="0" smtClean="0"/>
              <a:t>e</a:t>
            </a:r>
            <a:r>
              <a:rPr lang="es-CO" sz="3500" b="1" dirty="0" smtClean="0">
                <a:solidFill>
                  <a:srgbClr val="FF0000"/>
                </a:solidFill>
              </a:rPr>
              <a:t>. Borrar registros buscando coincidencia en otras tablas</a:t>
            </a:r>
          </a:p>
          <a:p>
            <a:pPr algn="ctr"/>
            <a:r>
              <a:rPr lang="es-CO" sz="3500" b="1" dirty="0" smtClean="0">
                <a:solidFill>
                  <a:schemeClr val="bg1"/>
                </a:solidFill>
              </a:rPr>
              <a:t>(Delete – Join)</a:t>
            </a:r>
          </a:p>
          <a:p>
            <a:pPr algn="ctr"/>
            <a:r>
              <a:rPr lang="es-CO" sz="3500" b="1" dirty="0" smtClean="0">
                <a:solidFill>
                  <a:srgbClr val="FF0000"/>
                </a:solidFill>
              </a:rPr>
              <a:t>f. Borrar registros en cascada</a:t>
            </a:r>
          </a:p>
          <a:p>
            <a:pPr algn="ctr"/>
            <a:r>
              <a:rPr lang="es-CO" sz="3500" b="1" dirty="0" smtClean="0">
                <a:solidFill>
                  <a:schemeClr val="bg1"/>
                </a:solidFill>
              </a:rPr>
              <a:t>(Delete - Join)</a:t>
            </a:r>
          </a:p>
          <a:p>
            <a:pPr algn="ctr"/>
            <a:endParaRPr lang="es-CO" sz="3500" b="1" dirty="0">
              <a:solidFill>
                <a:schemeClr val="bg1"/>
              </a:solidFill>
            </a:endParaRPr>
          </a:p>
          <a:p>
            <a:pPr algn="ctr"/>
            <a:endParaRPr lang="es-CO" sz="3500" b="1" dirty="0">
              <a:solidFill>
                <a:schemeClr val="bg1"/>
              </a:solidFill>
            </a:endParaRPr>
          </a:p>
          <a:p>
            <a:pPr algn="ctr"/>
            <a:endParaRPr lang="es-CO" sz="35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97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44091" y="196380"/>
            <a:ext cx="6096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</a:rPr>
              <a:t>A</a:t>
            </a:r>
            <a:r>
              <a:rPr lang="es-CO" sz="2400" b="1" dirty="0" smtClean="0">
                <a:solidFill>
                  <a:schemeClr val="bg1"/>
                </a:solidFill>
              </a:rPr>
              <a:t>. Insertar </a:t>
            </a:r>
            <a:r>
              <a:rPr lang="es-CO" sz="2400" b="1" dirty="0">
                <a:solidFill>
                  <a:schemeClr val="bg1"/>
                </a:solidFill>
              </a:rPr>
              <a:t>registros con valores de otra tabla </a:t>
            </a:r>
          </a:p>
          <a:p>
            <a:pPr algn="ctr"/>
            <a:r>
              <a:rPr lang="es-CO" sz="2200" b="1" dirty="0">
                <a:solidFill>
                  <a:srgbClr val="FF0000"/>
                </a:solidFill>
              </a:rPr>
              <a:t>(Insert – Select- Join)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72" y="2567982"/>
            <a:ext cx="8052953" cy="376802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472" y="1346055"/>
            <a:ext cx="8096563" cy="109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3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610" y="703118"/>
            <a:ext cx="8109714" cy="237003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610" y="3784142"/>
            <a:ext cx="8187153" cy="222310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547828" y="3243982"/>
            <a:ext cx="10046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 smtClean="0">
                <a:solidFill>
                  <a:schemeClr val="bg1"/>
                </a:solidFill>
              </a:rPr>
              <a:t>Se crea una tercera entidad para insertar los registros con los valores de una de las entidades anteriores</a:t>
            </a:r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3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526" y="3599872"/>
            <a:ext cx="8027560" cy="212494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658" y="1517562"/>
            <a:ext cx="8103296" cy="187319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415746" y="859006"/>
            <a:ext cx="7188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 smtClean="0">
                <a:solidFill>
                  <a:schemeClr val="bg1"/>
                </a:solidFill>
              </a:rPr>
              <a:t>Se ingresan registros a las dos entidades fuente (canción – casadisquera)</a:t>
            </a:r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7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21776" y="391415"/>
            <a:ext cx="84930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 smtClean="0">
                <a:solidFill>
                  <a:schemeClr val="bg1"/>
                </a:solidFill>
              </a:rPr>
              <a:t>Para insertar registros en la tabla cantidadcasadisquera se puede hacer de dos formas:</a:t>
            </a:r>
          </a:p>
          <a:p>
            <a:pPr marL="342900" indent="-342900" algn="ctr">
              <a:buAutoNum type="arabicPeriod"/>
            </a:pPr>
            <a:r>
              <a:rPr lang="es-CO" b="1" dirty="0" smtClean="0">
                <a:solidFill>
                  <a:schemeClr val="bg1"/>
                </a:solidFill>
              </a:rPr>
              <a:t>Insertar los registros uno a uno</a:t>
            </a:r>
          </a:p>
          <a:p>
            <a:pPr marL="342900" indent="-342900" algn="ctr">
              <a:buAutoNum type="arabicPeriod"/>
            </a:pPr>
            <a:r>
              <a:rPr lang="es-CO" b="1" dirty="0" smtClean="0">
                <a:solidFill>
                  <a:srgbClr val="FF0000"/>
                </a:solidFill>
              </a:rPr>
              <a:t>Realizando el insert – select en una misma sentencia</a:t>
            </a:r>
            <a:endParaRPr lang="es-CO" b="1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644" y="1401897"/>
            <a:ext cx="9331574" cy="465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3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85655" y="23794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2400" dirty="0" smtClean="0"/>
              <a:t> </a:t>
            </a:r>
            <a:r>
              <a:rPr lang="es-CO" sz="2400" b="1" dirty="0">
                <a:solidFill>
                  <a:schemeClr val="bg1"/>
                </a:solidFill>
              </a:rPr>
              <a:t>B</a:t>
            </a:r>
            <a:r>
              <a:rPr lang="es-CO" sz="2400" b="1" dirty="0" smtClean="0">
                <a:solidFill>
                  <a:schemeClr val="bg1"/>
                </a:solidFill>
              </a:rPr>
              <a:t>. Actualizar </a:t>
            </a:r>
            <a:r>
              <a:rPr lang="es-CO" sz="2400" b="1" dirty="0">
                <a:solidFill>
                  <a:schemeClr val="bg1"/>
                </a:solidFill>
              </a:rPr>
              <a:t>datos con valores de otra tabla </a:t>
            </a:r>
          </a:p>
          <a:p>
            <a:pPr algn="ctr"/>
            <a:r>
              <a:rPr lang="es-CO" sz="2400" b="1" dirty="0">
                <a:solidFill>
                  <a:srgbClr val="FF0000"/>
                </a:solidFill>
              </a:rPr>
              <a:t>(Update)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52287" y="1455889"/>
            <a:ext cx="1049672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 smtClean="0">
                <a:solidFill>
                  <a:schemeClr val="bg1"/>
                </a:solidFill>
              </a:rPr>
              <a:t>Siguiendo con el ejemplo de las entidades cancion y casadisquera.</a:t>
            </a:r>
          </a:p>
          <a:p>
            <a:pPr algn="ctr"/>
            <a:endParaRPr lang="es-CO" b="1" dirty="0">
              <a:solidFill>
                <a:schemeClr val="bg1"/>
              </a:solidFill>
            </a:endParaRPr>
          </a:p>
          <a:p>
            <a:r>
              <a:rPr lang="es-CO" b="1" dirty="0" smtClean="0">
                <a:solidFill>
                  <a:schemeClr val="bg1"/>
                </a:solidFill>
              </a:rPr>
              <a:t>		</a:t>
            </a:r>
            <a:r>
              <a:rPr lang="es-CO" b="1" dirty="0" smtClean="0">
                <a:solidFill>
                  <a:srgbClr val="FF0000"/>
                </a:solidFill>
              </a:rPr>
              <a:t>1. Se pretende alterar la tabla cancion para que almacene el nombre de la casa disquera</a:t>
            </a:r>
            <a:br>
              <a:rPr lang="es-CO" b="1" dirty="0" smtClean="0">
                <a:solidFill>
                  <a:srgbClr val="FF0000"/>
                </a:solidFill>
              </a:rPr>
            </a:br>
            <a:r>
              <a:rPr lang="es-CO" b="1" dirty="0" smtClean="0">
                <a:solidFill>
                  <a:srgbClr val="FF0000"/>
                </a:solidFill>
              </a:rPr>
              <a:t> 		y eliminar la entidad casadisquera</a:t>
            </a:r>
          </a:p>
          <a:p>
            <a:endParaRPr lang="es-CO" b="1" dirty="0">
              <a:solidFill>
                <a:srgbClr val="FF0000"/>
              </a:solidFill>
            </a:endParaRPr>
          </a:p>
          <a:p>
            <a:r>
              <a:rPr lang="es-CO" b="1" dirty="0" smtClean="0">
                <a:solidFill>
                  <a:srgbClr val="FF0000"/>
                </a:solidFill>
              </a:rPr>
              <a:t>		2. Agregar un campo llamado casadisquera en la entidad cancion. </a:t>
            </a:r>
            <a:endParaRPr lang="es-CO" b="1" dirty="0">
              <a:solidFill>
                <a:srgbClr val="FF0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008" y="3210215"/>
            <a:ext cx="9793605" cy="243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8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4964" y="145473"/>
            <a:ext cx="933796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b="1" dirty="0">
              <a:solidFill>
                <a:srgbClr val="FF0000"/>
              </a:solidFill>
            </a:endParaRPr>
          </a:p>
          <a:p>
            <a:r>
              <a:rPr lang="es-CO" b="1" dirty="0">
                <a:solidFill>
                  <a:srgbClr val="FF0000"/>
                </a:solidFill>
              </a:rPr>
              <a:t>		</a:t>
            </a:r>
            <a:r>
              <a:rPr lang="es-CO" b="1" dirty="0" smtClean="0">
                <a:solidFill>
                  <a:srgbClr val="FF0000"/>
                </a:solidFill>
              </a:rPr>
              <a:t>3. Actualizar los valores para este campo creado en la entidad cancion.</a:t>
            </a:r>
          </a:p>
          <a:p>
            <a:r>
              <a:rPr lang="es-CO" b="1" dirty="0" smtClean="0">
                <a:solidFill>
                  <a:srgbClr val="FF0000"/>
                </a:solidFill>
              </a:rPr>
              <a:t>			</a:t>
            </a:r>
            <a:r>
              <a:rPr lang="es-CO" b="1" dirty="0" smtClean="0">
                <a:solidFill>
                  <a:schemeClr val="bg1"/>
                </a:solidFill>
              </a:rPr>
              <a:t>a. Se puede actualizar uno a uno los registros</a:t>
            </a:r>
          </a:p>
          <a:p>
            <a:endParaRPr lang="es-CO" b="1" dirty="0" smtClean="0">
              <a:solidFill>
                <a:schemeClr val="bg1"/>
              </a:solidFill>
            </a:endParaRPr>
          </a:p>
          <a:p>
            <a:r>
              <a:rPr lang="es-CO" b="1" dirty="0">
                <a:solidFill>
                  <a:schemeClr val="bg1"/>
                </a:solidFill>
              </a:rPr>
              <a:t>	</a:t>
            </a:r>
            <a:r>
              <a:rPr lang="es-CO" b="1" dirty="0" smtClean="0">
                <a:solidFill>
                  <a:schemeClr val="bg1"/>
                </a:solidFill>
              </a:rPr>
              <a:t>			</a:t>
            </a:r>
            <a:r>
              <a:rPr lang="es-CO" b="1" dirty="0" smtClean="0">
                <a:solidFill>
                  <a:srgbClr val="FF0000"/>
                </a:solidFill>
              </a:rPr>
              <a:t>Ejemplo: </a:t>
            </a:r>
            <a:r>
              <a:rPr lang="es-CO" b="1" dirty="0" smtClean="0">
                <a:solidFill>
                  <a:schemeClr val="bg1"/>
                </a:solidFill>
              </a:rPr>
              <a:t>update cancion set casadisquera=‘EMI’ where 						idcasa_miusic=‘003’; </a:t>
            </a:r>
          </a:p>
          <a:p>
            <a:endParaRPr lang="es-CO" b="1" dirty="0" smtClean="0">
              <a:solidFill>
                <a:schemeClr val="bg1"/>
              </a:solidFill>
            </a:endParaRPr>
          </a:p>
          <a:p>
            <a:r>
              <a:rPr lang="es-CO" b="1" dirty="0" smtClean="0">
                <a:solidFill>
                  <a:schemeClr val="bg1"/>
                </a:solidFill>
              </a:rPr>
              <a:t>		</a:t>
            </a:r>
            <a:r>
              <a:rPr lang="es-CO" b="1" dirty="0" smtClean="0">
                <a:solidFill>
                  <a:srgbClr val="FF0000"/>
                </a:solidFill>
              </a:rPr>
              <a:t>Nota: </a:t>
            </a:r>
            <a:r>
              <a:rPr lang="es-CO" b="1" dirty="0" smtClean="0">
                <a:solidFill>
                  <a:schemeClr val="bg1"/>
                </a:solidFill>
              </a:rPr>
              <a:t>manualmente se elimina el campo idcasa_miusic y la entidad 				casadisquera.</a:t>
            </a:r>
          </a:p>
          <a:p>
            <a:endParaRPr lang="es-CO" b="1" dirty="0" smtClean="0">
              <a:solidFill>
                <a:schemeClr val="bg1"/>
              </a:solidFill>
            </a:endParaRPr>
          </a:p>
          <a:p>
            <a:r>
              <a:rPr lang="es-CO" b="1" dirty="0">
                <a:solidFill>
                  <a:schemeClr val="bg1"/>
                </a:solidFill>
              </a:rPr>
              <a:t>	</a:t>
            </a:r>
            <a:r>
              <a:rPr lang="es-CO" b="1" dirty="0" smtClean="0">
                <a:solidFill>
                  <a:schemeClr val="bg1"/>
                </a:solidFill>
              </a:rPr>
              <a:t>	4. Realizando la actualización con un </a:t>
            </a:r>
            <a:r>
              <a:rPr lang="es-CO" b="1" dirty="0" err="1" smtClean="0">
                <a:solidFill>
                  <a:schemeClr val="bg1"/>
                </a:solidFill>
              </a:rPr>
              <a:t>join</a:t>
            </a:r>
            <a:endParaRPr lang="es-CO" b="1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280" y="3191275"/>
            <a:ext cx="9588413" cy="271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8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77837" y="23794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</a:rPr>
              <a:t>C</a:t>
            </a:r>
            <a:r>
              <a:rPr lang="es-CO" sz="2400" b="1" dirty="0" smtClean="0">
                <a:solidFill>
                  <a:schemeClr val="bg1"/>
                </a:solidFill>
              </a:rPr>
              <a:t>. </a:t>
            </a:r>
            <a:r>
              <a:rPr lang="es-CO" sz="2400" b="1" dirty="0">
                <a:solidFill>
                  <a:schemeClr val="bg1"/>
                </a:solidFill>
              </a:rPr>
              <a:t>Actualización en cascada </a:t>
            </a:r>
          </a:p>
          <a:p>
            <a:pPr algn="ctr"/>
            <a:r>
              <a:rPr lang="es-CO" sz="2400" b="1" dirty="0">
                <a:solidFill>
                  <a:srgbClr val="FF0000"/>
                </a:solidFill>
              </a:rPr>
              <a:t>(Update – Join)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298" y="3373824"/>
            <a:ext cx="7874502" cy="158856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7380" y="1124415"/>
            <a:ext cx="7031420" cy="200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5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656</TotalTime>
  <Words>321</Words>
  <Application>Microsoft Office PowerPoint</Application>
  <PresentationFormat>Panorámica</PresentationFormat>
  <Paragraphs>61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Tw Cen MT</vt:lpstr>
      <vt:lpstr>Circuito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01054-06</dc:creator>
  <cp:lastModifiedBy>Profesores Ciencias Basicias e Ingenieria 02</cp:lastModifiedBy>
  <cp:revision>45</cp:revision>
  <dcterms:created xsi:type="dcterms:W3CDTF">2017-03-04T00:26:15Z</dcterms:created>
  <dcterms:modified xsi:type="dcterms:W3CDTF">2018-03-23T22:44:35Z</dcterms:modified>
</cp:coreProperties>
</file>